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8" r:id="rId1"/>
  </p:sldMasterIdLst>
  <p:sldIdLst>
    <p:sldId id="256" r:id="rId2"/>
    <p:sldId id="257" r:id="rId3"/>
    <p:sldId id="274" r:id="rId4"/>
    <p:sldId id="276" r:id="rId5"/>
    <p:sldId id="275" r:id="rId6"/>
    <p:sldId id="259" r:id="rId7"/>
    <p:sldId id="260" r:id="rId8"/>
    <p:sldId id="261" r:id="rId9"/>
    <p:sldId id="262" r:id="rId10"/>
    <p:sldId id="263" r:id="rId11"/>
    <p:sldId id="264" r:id="rId12"/>
    <p:sldId id="265" r:id="rId13"/>
    <p:sldId id="266" r:id="rId14"/>
    <p:sldId id="267" r:id="rId15"/>
    <p:sldId id="277"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0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9E7167-022F-A847-B858-AF5C9569DB1D}"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9D2C864-9362-43C7-A136-D9C41D93A96D}"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7167-022F-A847-B858-AF5C9569DB1D}"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30C46-0B8E-A04A-A28D-05361518B7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E7167-022F-A847-B858-AF5C9569DB1D}"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30C46-0B8E-A04A-A28D-05361518B7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E7167-022F-A847-B858-AF5C9569DB1D}"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30C46-0B8E-A04A-A28D-05361518B7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9E7167-022F-A847-B858-AF5C9569DB1D}" type="datetimeFigureOut">
              <a:rPr lang="en-US" smtClean="0"/>
              <a:pPr/>
              <a:t>9/12/2013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30C46-0B8E-A04A-A28D-05361518B703}"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9E7167-022F-A847-B858-AF5C9569DB1D}"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30C46-0B8E-A04A-A28D-05361518B7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9E7167-022F-A847-B858-AF5C9569DB1D}"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30C46-0B8E-A04A-A28D-05361518B7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E7167-022F-A847-B858-AF5C9569DB1D}"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30C46-0B8E-A04A-A28D-05361518B7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09E7167-022F-A847-B858-AF5C9569DB1D}"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30C46-0B8E-A04A-A28D-05361518B7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9E7167-022F-A847-B858-AF5C9569DB1D}"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309E7167-022F-A847-B858-AF5C9569DB1D}" type="datetimeFigureOut">
              <a:rPr lang="en-US" smtClean="0"/>
              <a:pPr/>
              <a:t>9/12/2013</a:t>
            </a:fld>
            <a:endParaRPr lang="en-US"/>
          </a:p>
        </p:txBody>
      </p:sp>
      <p:sp>
        <p:nvSpPr>
          <p:cNvPr id="7" name="Slide Number Placeholder 6"/>
          <p:cNvSpPr>
            <a:spLocks noGrp="1"/>
          </p:cNvSpPr>
          <p:nvPr>
            <p:ph type="sldNum" sz="quarter" idx="12"/>
          </p:nvPr>
        </p:nvSpPr>
        <p:spPr/>
        <p:txBody>
          <a:bodyPr/>
          <a:lstStyle/>
          <a:p>
            <a:fld id="{45430C46-0B8E-A04A-A28D-05361518B703}"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309E7167-022F-A847-B858-AF5C9569DB1D}" type="datetimeFigureOut">
              <a:rPr lang="en-US" smtClean="0"/>
              <a:pPr/>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5430C46-0B8E-A04A-A28D-05361518B703}"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nativeintelligence.com/ni-products/hipaa-poster-designs.as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Introduction to health science</a:t>
            </a:r>
            <a:endParaRPr lang="en-US" dirty="0"/>
          </a:p>
        </p:txBody>
      </p:sp>
      <p:sp>
        <p:nvSpPr>
          <p:cNvPr id="2" name="Title 1"/>
          <p:cNvSpPr>
            <a:spLocks noGrp="1"/>
          </p:cNvSpPr>
          <p:nvPr>
            <p:ph type="ctrTitle"/>
          </p:nvPr>
        </p:nvSpPr>
        <p:spPr/>
        <p:txBody>
          <a:bodyPr/>
          <a:lstStyle/>
          <a:p>
            <a:r>
              <a:rPr lang="en-US" dirty="0" smtClean="0"/>
              <a:t>Law and Ethics</a:t>
            </a:r>
            <a:endParaRPr lang="en-US" dirty="0"/>
          </a:p>
        </p:txBody>
      </p:sp>
      <p:pic>
        <p:nvPicPr>
          <p:cNvPr id="2052" name="Picture 4" descr="http://wiki.injuryboard.com/uploadedimages/injuryboardcom_content/overviews/scalesofjustice.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68586" y="540984"/>
            <a:ext cx="4290538" cy="285749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0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malpractice</a:t>
            </a:r>
            <a:endParaRPr lang="en-US" dirty="0"/>
          </a:p>
        </p:txBody>
      </p:sp>
      <p:sp>
        <p:nvSpPr>
          <p:cNvPr id="3" name="Content Placeholder 2"/>
          <p:cNvSpPr>
            <a:spLocks noGrp="1"/>
          </p:cNvSpPr>
          <p:nvPr>
            <p:ph idx="1"/>
          </p:nvPr>
        </p:nvSpPr>
        <p:spPr/>
        <p:txBody>
          <a:bodyPr/>
          <a:lstStyle/>
          <a:p>
            <a:r>
              <a:rPr lang="en-US" sz="3600" dirty="0">
                <a:ea typeface="ＭＳ Ｐゴシック" pitchFamily="34" charset="-128"/>
              </a:rPr>
              <a:t>Malpractice is professional negligence.  </a:t>
            </a:r>
          </a:p>
          <a:p>
            <a:r>
              <a:rPr lang="en-US" sz="3600" dirty="0" smtClean="0">
                <a:ea typeface="ＭＳ Ｐゴシック" pitchFamily="34" charset="-128"/>
              </a:rPr>
              <a:t>Malpractice </a:t>
            </a:r>
            <a:r>
              <a:rPr lang="en-US" sz="3600" dirty="0">
                <a:ea typeface="ＭＳ Ｐゴシック" pitchFamily="34" charset="-128"/>
              </a:rPr>
              <a:t>literally means </a:t>
            </a:r>
            <a:r>
              <a:rPr lang="ja-JP" altLang="en-US" sz="3600" dirty="0">
                <a:ea typeface="ＭＳ Ｐゴシック" pitchFamily="34" charset="-128"/>
              </a:rPr>
              <a:t>“</a:t>
            </a:r>
            <a:r>
              <a:rPr lang="en-US" altLang="ja-JP" sz="3600" dirty="0">
                <a:ea typeface="ＭＳ Ｐゴシック" pitchFamily="34" charset="-128"/>
              </a:rPr>
              <a:t>bad practice.</a:t>
            </a:r>
            <a:r>
              <a:rPr lang="ja-JP" altLang="en-US" sz="3600" dirty="0">
                <a:ea typeface="ＭＳ Ｐゴシック" pitchFamily="34" charset="-128"/>
              </a:rPr>
              <a:t>”</a:t>
            </a:r>
            <a:r>
              <a:rPr lang="en-US" altLang="ja-JP" sz="3600" dirty="0">
                <a:ea typeface="ＭＳ Ｐゴシック" pitchFamily="34" charset="-128"/>
              </a:rPr>
              <a:t>  </a:t>
            </a:r>
          </a:p>
          <a:p>
            <a:r>
              <a:rPr lang="en-US" sz="3600" dirty="0">
                <a:ea typeface="ＭＳ Ｐゴシック" pitchFamily="34" charset="-128"/>
              </a:rPr>
              <a:t>It has come to mean professional care that has led to </a:t>
            </a:r>
            <a:r>
              <a:rPr lang="en-US" sz="3600" dirty="0" smtClean="0">
                <a:ea typeface="ＭＳ Ｐゴシック" pitchFamily="34" charset="-128"/>
              </a:rPr>
              <a:t>injury </a:t>
            </a:r>
            <a:r>
              <a:rPr lang="en-US" sz="3600" dirty="0">
                <a:ea typeface="ＭＳ Ｐゴシック" pitchFamily="34" charset="-128"/>
              </a:rPr>
              <a:t>due to faulty practice or neglect.</a:t>
            </a:r>
          </a:p>
          <a:p>
            <a:endParaRPr lang="en-US" dirty="0"/>
          </a:p>
        </p:txBody>
      </p:sp>
      <p:pic>
        <p:nvPicPr>
          <p:cNvPr id="7170" name="Picture 2" descr="http://deanbroome.com/images/Law-Medicine-77336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8934" y="0"/>
            <a:ext cx="2105027" cy="194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62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normAutofit lnSpcReduction="10000"/>
          </a:bodyPr>
          <a:lstStyle/>
          <a:p>
            <a:r>
              <a:rPr lang="en-US" sz="3600" dirty="0">
                <a:ea typeface="ＭＳ Ｐゴシック" pitchFamily="34" charset="-128"/>
              </a:rPr>
              <a:t>Consent to treat is required from every 	conscious, mentally competent adult before care can </a:t>
            </a:r>
            <a:r>
              <a:rPr lang="en-US" sz="3600" dirty="0" smtClean="0">
                <a:ea typeface="ＭＳ Ｐゴシック" pitchFamily="34" charset="-128"/>
              </a:rPr>
              <a:t>begin.</a:t>
            </a:r>
            <a:endParaRPr lang="en-US" sz="3600" dirty="0">
              <a:ea typeface="ＭＳ Ｐゴシック" pitchFamily="34" charset="-128"/>
            </a:endParaRPr>
          </a:p>
          <a:p>
            <a:pPr lvl="1"/>
            <a:r>
              <a:rPr lang="en-US" sz="3200" dirty="0">
                <a:ea typeface="ＭＳ Ｐゴシック" pitchFamily="34" charset="-128"/>
              </a:rPr>
              <a:t>Three types of consent:</a:t>
            </a:r>
          </a:p>
          <a:p>
            <a:pPr lvl="2"/>
            <a:r>
              <a:rPr lang="en-US" sz="3000" dirty="0">
                <a:ea typeface="ＭＳ Ｐゴシック" pitchFamily="34" charset="-128"/>
              </a:rPr>
              <a:t>Expressed</a:t>
            </a:r>
          </a:p>
          <a:p>
            <a:pPr lvl="2"/>
            <a:r>
              <a:rPr lang="en-US" sz="3000" dirty="0">
                <a:ea typeface="ＭＳ Ｐゴシック" pitchFamily="34" charset="-128"/>
              </a:rPr>
              <a:t>Implied</a:t>
            </a:r>
          </a:p>
          <a:p>
            <a:pPr lvl="2"/>
            <a:r>
              <a:rPr lang="en-US" sz="3000" dirty="0">
                <a:ea typeface="ＭＳ Ｐゴシック" pitchFamily="34" charset="-128"/>
              </a:rPr>
              <a:t>Informed</a:t>
            </a:r>
          </a:p>
          <a:p>
            <a:endParaRPr lang="en-US" dirty="0"/>
          </a:p>
        </p:txBody>
      </p:sp>
      <p:pic>
        <p:nvPicPr>
          <p:cNvPr id="8194" name="Picture 2" descr="http://www.advisamed.com/wp-content/uploads/2011/05/Medical-Instruments.jpg"/>
          <p:cNvPicPr>
            <a:picLocks noChangeAspect="1" noChangeArrowheads="1"/>
          </p:cNvPicPr>
          <p:nvPr/>
        </p:nvPicPr>
        <p:blipFill>
          <a:blip r:embed="rId2">
            <a:clrChange>
              <a:clrFrom>
                <a:srgbClr val="FDFFFC"/>
              </a:clrFrom>
              <a:clrTo>
                <a:srgbClr val="FDFFFC">
                  <a:alpha val="0"/>
                </a:srgbClr>
              </a:clrTo>
            </a:clrChange>
            <a:extLst>
              <a:ext uri="{28A0092B-C50C-407E-A947-70E740481C1C}">
                <a14:useLocalDpi xmlns:a14="http://schemas.microsoft.com/office/drawing/2010/main" val="0"/>
              </a:ext>
            </a:extLst>
          </a:blip>
          <a:srcRect/>
          <a:stretch>
            <a:fillRect/>
          </a:stretch>
        </p:blipFill>
        <p:spPr bwMode="auto">
          <a:xfrm>
            <a:off x="3465899" y="4343400"/>
            <a:ext cx="3393689" cy="226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3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Expressed consent</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ea typeface="ＭＳ Ｐゴシック" pitchFamily="34" charset="-128"/>
              </a:rPr>
              <a:t>The patient </a:t>
            </a:r>
            <a:r>
              <a:rPr lang="en-US" sz="3600" b="1" dirty="0">
                <a:ea typeface="ＭＳ Ｐゴシック" pitchFamily="34" charset="-128"/>
              </a:rPr>
              <a:t>expressly</a:t>
            </a:r>
            <a:r>
              <a:rPr lang="en-US" sz="3600" dirty="0">
                <a:ea typeface="ＭＳ Ｐゴシック" pitchFamily="34" charset="-128"/>
              </a:rPr>
              <a:t> authorizes </a:t>
            </a:r>
            <a:r>
              <a:rPr lang="en-US" sz="3600" dirty="0" smtClean="0">
                <a:ea typeface="ＭＳ Ｐゴシック" pitchFamily="34" charset="-128"/>
              </a:rPr>
              <a:t>the health care provider </a:t>
            </a:r>
            <a:r>
              <a:rPr lang="en-US" sz="3600" dirty="0">
                <a:ea typeface="ＭＳ Ｐゴシック" pitchFamily="34" charset="-128"/>
              </a:rPr>
              <a:t>to provide care or </a:t>
            </a:r>
            <a:r>
              <a:rPr lang="en-US" sz="3600" dirty="0" smtClean="0">
                <a:ea typeface="ＭＳ Ｐゴシック" pitchFamily="34" charset="-128"/>
              </a:rPr>
              <a:t>transport.</a:t>
            </a:r>
            <a:endParaRPr lang="en-US" sz="3600" dirty="0">
              <a:ea typeface="ＭＳ Ｐゴシック" pitchFamily="34" charset="-128"/>
            </a:endParaRPr>
          </a:p>
          <a:p>
            <a:r>
              <a:rPr lang="en-US" sz="3600" dirty="0">
                <a:ea typeface="ＭＳ Ｐゴシック" pitchFamily="34" charset="-128"/>
              </a:rPr>
              <a:t>Patient must be informed of the steps of the procedures and all related risks, benefits, and alternatives to </a:t>
            </a:r>
            <a:r>
              <a:rPr lang="en-US" sz="3600" dirty="0" smtClean="0">
                <a:ea typeface="ＭＳ Ｐゴシック" pitchFamily="34" charset="-128"/>
              </a:rPr>
              <a:t>treatment.</a:t>
            </a:r>
            <a:endParaRPr lang="en-US" sz="3600" dirty="0">
              <a:ea typeface="ＭＳ Ｐゴシック" pitchFamily="34" charset="-128"/>
            </a:endParaRPr>
          </a:p>
          <a:p>
            <a:r>
              <a:rPr lang="en-US" sz="3600" dirty="0">
                <a:ea typeface="ＭＳ Ｐゴシック" pitchFamily="34" charset="-128"/>
              </a:rPr>
              <a:t>Patient must be of legal age and able to make a rational decision to give </a:t>
            </a:r>
            <a:r>
              <a:rPr lang="en-US" sz="3600" dirty="0" smtClean="0">
                <a:ea typeface="ＭＳ Ｐゴシック" pitchFamily="34" charset="-128"/>
              </a:rPr>
              <a:t>consent.</a:t>
            </a:r>
            <a:endParaRPr lang="en-US" sz="3600" dirty="0">
              <a:ea typeface="ＭＳ Ｐゴシック" pitchFamily="34" charset="-128"/>
            </a:endParaRPr>
          </a:p>
          <a:p>
            <a:endParaRPr lang="en-US" dirty="0"/>
          </a:p>
        </p:txBody>
      </p:sp>
    </p:spTree>
    <p:extLst>
      <p:ext uri="{BB962C8B-B14F-4D97-AF65-F5344CB8AC3E}">
        <p14:creationId xmlns:p14="http://schemas.microsoft.com/office/powerpoint/2010/main" val="271726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Implied consent</a:t>
            </a:r>
            <a:endParaRPr lang="en-US" dirty="0"/>
          </a:p>
        </p:txBody>
      </p:sp>
      <p:sp>
        <p:nvSpPr>
          <p:cNvPr id="3" name="Content Placeholder 2"/>
          <p:cNvSpPr>
            <a:spLocks noGrp="1"/>
          </p:cNvSpPr>
          <p:nvPr>
            <p:ph idx="1"/>
          </p:nvPr>
        </p:nvSpPr>
        <p:spPr/>
        <p:txBody>
          <a:bodyPr/>
          <a:lstStyle/>
          <a:p>
            <a:r>
              <a:rPr lang="en-US" sz="3600" dirty="0">
                <a:ea typeface="ＭＳ Ｐゴシック" pitchFamily="34" charset="-128"/>
              </a:rPr>
              <a:t>Consent </a:t>
            </a:r>
            <a:r>
              <a:rPr lang="en-US" sz="3600" b="1" dirty="0">
                <a:ea typeface="ＭＳ Ｐゴシック" pitchFamily="34" charset="-128"/>
              </a:rPr>
              <a:t>assumed </a:t>
            </a:r>
            <a:r>
              <a:rPr lang="en-US" sz="3600" dirty="0">
                <a:ea typeface="ＭＳ Ｐゴシック" pitchFamily="34" charset="-128"/>
              </a:rPr>
              <a:t>from the unconscious patient requiring emergency </a:t>
            </a:r>
            <a:r>
              <a:rPr lang="en-US" sz="3600" dirty="0" smtClean="0">
                <a:ea typeface="ＭＳ Ｐゴシック" pitchFamily="34" charset="-128"/>
              </a:rPr>
              <a:t>intervention.</a:t>
            </a:r>
            <a:endParaRPr lang="en-US" sz="3600" dirty="0">
              <a:ea typeface="ＭＳ Ｐゴシック" pitchFamily="34" charset="-128"/>
            </a:endParaRPr>
          </a:p>
          <a:p>
            <a:r>
              <a:rPr lang="en-US" sz="3600" dirty="0">
                <a:ea typeface="ＭＳ Ｐゴシック" pitchFamily="34" charset="-128"/>
              </a:rPr>
              <a:t>Based on the assumption that the unconscious patient would consent to lifesaving </a:t>
            </a:r>
            <a:r>
              <a:rPr lang="en-US" sz="3600" dirty="0" smtClean="0">
                <a:ea typeface="ＭＳ Ｐゴシック" pitchFamily="34" charset="-128"/>
              </a:rPr>
              <a:t>interventions.</a:t>
            </a:r>
            <a:endParaRPr lang="en-US" dirty="0"/>
          </a:p>
        </p:txBody>
      </p:sp>
    </p:spTree>
    <p:extLst>
      <p:ext uri="{BB962C8B-B14F-4D97-AF65-F5344CB8AC3E}">
        <p14:creationId xmlns:p14="http://schemas.microsoft.com/office/powerpoint/2010/main" val="197365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r>
              <a:rPr lang="en-US" sz="4000" dirty="0" smtClean="0">
                <a:ea typeface="ＭＳ Ｐゴシック" pitchFamily="34" charset="-128"/>
              </a:rPr>
              <a:t>Telling the patient </a:t>
            </a:r>
            <a:r>
              <a:rPr lang="en-US" sz="4000" dirty="0">
                <a:ea typeface="ＭＳ Ｐゴシック" pitchFamily="34" charset="-128"/>
              </a:rPr>
              <a:t>what medical procedure will be </a:t>
            </a:r>
            <a:r>
              <a:rPr lang="en-US" sz="4000" dirty="0" smtClean="0">
                <a:ea typeface="ＭＳ Ｐゴシック" pitchFamily="34" charset="-128"/>
              </a:rPr>
              <a:t>performed, the </a:t>
            </a:r>
            <a:r>
              <a:rPr lang="en-US" sz="4000" dirty="0">
                <a:ea typeface="ＭＳ Ｐゴシック" pitchFamily="34" charset="-128"/>
              </a:rPr>
              <a:t>expected </a:t>
            </a:r>
            <a:r>
              <a:rPr lang="en-US" sz="4000" dirty="0" smtClean="0">
                <a:ea typeface="ＭＳ Ｐゴシック" pitchFamily="34" charset="-128"/>
              </a:rPr>
              <a:t>outcome, and the </a:t>
            </a:r>
            <a:r>
              <a:rPr lang="en-US" sz="4000" dirty="0">
                <a:ea typeface="ＭＳ Ｐゴシック" pitchFamily="34" charset="-128"/>
              </a:rPr>
              <a:t>possible </a:t>
            </a:r>
            <a:r>
              <a:rPr lang="en-US" sz="4000" dirty="0" smtClean="0">
                <a:ea typeface="ＭＳ Ｐゴシック" pitchFamily="34" charset="-128"/>
              </a:rPr>
              <a:t>complications.</a:t>
            </a:r>
            <a:endParaRPr lang="en-US" sz="4000" dirty="0">
              <a:ea typeface="ＭＳ Ｐゴシック" pitchFamily="34" charset="-128"/>
            </a:endParaRPr>
          </a:p>
          <a:p>
            <a:endParaRPr lang="en-US" dirty="0"/>
          </a:p>
        </p:txBody>
      </p:sp>
      <p:pic>
        <p:nvPicPr>
          <p:cNvPr id="4" name="Picture 4" descr="http://www.veteransnewsnow.com/wp-content/uploads/2011/09/International-Law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192712" y="4424860"/>
            <a:ext cx="3308350" cy="220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4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laws of health care</a:t>
            </a:r>
            <a:endParaRPr lang="en-US" dirty="0"/>
          </a:p>
        </p:txBody>
      </p:sp>
      <p:sp>
        <p:nvSpPr>
          <p:cNvPr id="3" name="Content Placeholder 2"/>
          <p:cNvSpPr>
            <a:spLocks noGrp="1"/>
          </p:cNvSpPr>
          <p:nvPr>
            <p:ph idx="1"/>
          </p:nvPr>
        </p:nvSpPr>
        <p:spPr/>
        <p:txBody>
          <a:bodyPr>
            <a:noAutofit/>
          </a:bodyPr>
          <a:lstStyle/>
          <a:p>
            <a:r>
              <a:rPr lang="en-US" sz="3200" dirty="0">
                <a:ea typeface="ＭＳ Ｐゴシック" pitchFamily="34" charset="-128"/>
              </a:rPr>
              <a:t>Health </a:t>
            </a:r>
            <a:r>
              <a:rPr lang="en-US" sz="3200" dirty="0" smtClean="0">
                <a:ea typeface="ＭＳ Ｐゴシック" pitchFamily="34" charset="-128"/>
              </a:rPr>
              <a:t>Insurance </a:t>
            </a:r>
            <a:r>
              <a:rPr lang="en-US" sz="3200" dirty="0">
                <a:ea typeface="ＭＳ Ｐゴシック" pitchFamily="34" charset="-128"/>
              </a:rPr>
              <a:t>Portability and Accountability Act of 1996 (</a:t>
            </a:r>
            <a:r>
              <a:rPr lang="en-US" sz="3200" dirty="0" smtClean="0">
                <a:ea typeface="ＭＳ Ｐゴシック" pitchFamily="34" charset="-128"/>
              </a:rPr>
              <a:t>HIPPA)</a:t>
            </a:r>
          </a:p>
          <a:p>
            <a:endParaRPr lang="en-US" sz="3200" dirty="0">
              <a:ea typeface="ＭＳ Ｐゴシック" pitchFamily="34" charset="-128"/>
            </a:endParaRPr>
          </a:p>
          <a:p>
            <a:r>
              <a:rPr lang="en-US" sz="3200" dirty="0" smtClean="0">
                <a:ea typeface="ＭＳ Ｐゴシック" pitchFamily="34" charset="-128"/>
              </a:rPr>
              <a:t>What is HIPPA?</a:t>
            </a:r>
            <a:endParaRPr lang="en-US" sz="3200" dirty="0">
              <a:ea typeface="ＭＳ Ｐゴシック" pitchFamily="34" charset="-128"/>
            </a:endParaRPr>
          </a:p>
        </p:txBody>
      </p:sp>
      <p:pic>
        <p:nvPicPr>
          <p:cNvPr id="4" name="Picture 2" descr="http://www.jrlawfirm.com/upload/texas-medical-malpractice-lawye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4325" y="5104936"/>
            <a:ext cx="2479676" cy="204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2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HIPaa</a:t>
            </a:r>
            <a:endParaRPr lang="en-US" dirty="0"/>
          </a:p>
        </p:txBody>
      </p:sp>
      <p:sp>
        <p:nvSpPr>
          <p:cNvPr id="3" name="Content Placeholder 2"/>
          <p:cNvSpPr>
            <a:spLocks noGrp="1"/>
          </p:cNvSpPr>
          <p:nvPr>
            <p:ph idx="1"/>
          </p:nvPr>
        </p:nvSpPr>
        <p:spPr/>
        <p:txBody>
          <a:bodyPr>
            <a:normAutofit/>
          </a:bodyPr>
          <a:lstStyle/>
          <a:p>
            <a:r>
              <a:rPr lang="en-US" sz="2800" dirty="0" smtClean="0">
                <a:ea typeface="ＭＳ Ｐゴシック" pitchFamily="34" charset="-128"/>
              </a:rPr>
              <a:t>HIPAA </a:t>
            </a:r>
            <a:r>
              <a:rPr lang="en-US" sz="2800" dirty="0">
                <a:ea typeface="ＭＳ Ｐゴシック" pitchFamily="34" charset="-128"/>
              </a:rPr>
              <a:t>was </a:t>
            </a:r>
            <a:r>
              <a:rPr lang="en-US" sz="2800" dirty="0">
                <a:ea typeface="ＭＳ Ｐゴシック" pitchFamily="34" charset="-128"/>
              </a:rPr>
              <a:t>created to update and streamline the insurance reimbursement process.</a:t>
            </a:r>
            <a:endParaRPr lang="en-US" sz="2800" dirty="0">
              <a:ea typeface="ＭＳ Ｐゴシック" pitchFamily="34" charset="-128"/>
            </a:endParaRPr>
          </a:p>
          <a:p>
            <a:r>
              <a:rPr lang="en-US" sz="2800" dirty="0" smtClean="0">
                <a:ea typeface="ＭＳ Ｐゴシック" pitchFamily="34" charset="-128"/>
              </a:rPr>
              <a:t>It </a:t>
            </a:r>
            <a:r>
              <a:rPr lang="en-US" sz="2800" dirty="0" smtClean="0">
                <a:ea typeface="ＭＳ Ｐゴシック" pitchFamily="34" charset="-128"/>
              </a:rPr>
              <a:t>also addressed rising concern about access </a:t>
            </a:r>
            <a:r>
              <a:rPr lang="en-US" sz="2800" dirty="0">
                <a:ea typeface="ＭＳ Ｐゴシック" pitchFamily="34" charset="-128"/>
              </a:rPr>
              <a:t>to medical records and private </a:t>
            </a:r>
            <a:r>
              <a:rPr lang="en-US" sz="2800" dirty="0" smtClean="0">
                <a:ea typeface="ＭＳ Ｐゴシック" pitchFamily="34" charset="-128"/>
              </a:rPr>
              <a:t>information due to increasing use of electronic record keeping</a:t>
            </a:r>
            <a:r>
              <a:rPr lang="en-US" dirty="0" smtClean="0">
                <a:ea typeface="ＭＳ Ｐゴシック" pitchFamily="34" charset="-128"/>
              </a:rPr>
              <a:t>.  </a:t>
            </a:r>
            <a:endParaRPr lang="en-US" dirty="0">
              <a:ea typeface="ＭＳ Ｐゴシック" pitchFamily="34" charset="-128"/>
            </a:endParaRPr>
          </a:p>
          <a:p>
            <a:endParaRPr lang="en-US" dirty="0"/>
          </a:p>
        </p:txBody>
      </p:sp>
    </p:spTree>
    <p:extLst>
      <p:ext uri="{BB962C8B-B14F-4D97-AF65-F5344CB8AC3E}">
        <p14:creationId xmlns:p14="http://schemas.microsoft.com/office/powerpoint/2010/main" val="367948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HIPAA affects patients</a:t>
            </a:r>
            <a:endParaRPr lang="en-US" dirty="0"/>
          </a:p>
        </p:txBody>
      </p:sp>
      <p:sp>
        <p:nvSpPr>
          <p:cNvPr id="3" name="Content Placeholder 2"/>
          <p:cNvSpPr>
            <a:spLocks noGrp="1"/>
          </p:cNvSpPr>
          <p:nvPr>
            <p:ph idx="1"/>
          </p:nvPr>
        </p:nvSpPr>
        <p:spPr>
          <a:xfrm>
            <a:off x="457200" y="1752600"/>
            <a:ext cx="8229600" cy="4811162"/>
          </a:xfrm>
        </p:spPr>
        <p:txBody>
          <a:bodyPr>
            <a:normAutofit lnSpcReduction="10000"/>
          </a:bodyPr>
          <a:lstStyle/>
          <a:p>
            <a:r>
              <a:rPr lang="en-US" sz="2800" dirty="0">
                <a:ea typeface="ＭＳ Ｐゴシック" pitchFamily="34" charset="-128"/>
              </a:rPr>
              <a:t>C</a:t>
            </a:r>
            <a:r>
              <a:rPr lang="en-US" sz="2800" dirty="0" smtClean="0">
                <a:ea typeface="ＭＳ Ｐゴシック" pitchFamily="34" charset="-128"/>
              </a:rPr>
              <a:t>onfidentiality </a:t>
            </a:r>
            <a:r>
              <a:rPr lang="en-US" sz="2800" dirty="0">
                <a:ea typeface="ＭＳ Ｐゴシック" pitchFamily="34" charset="-128"/>
              </a:rPr>
              <a:t>guidelines </a:t>
            </a:r>
            <a:r>
              <a:rPr lang="en-US" sz="2800" dirty="0" smtClean="0">
                <a:ea typeface="ＭＳ Ｐゴシック" pitchFamily="34" charset="-128"/>
              </a:rPr>
              <a:t>for </a:t>
            </a:r>
            <a:r>
              <a:rPr lang="en-US" sz="2800" dirty="0" smtClean="0">
                <a:ea typeface="ＭＳ Ｐゴシック" pitchFamily="34" charset="-128"/>
              </a:rPr>
              <a:t>safeguarding  </a:t>
            </a:r>
            <a:r>
              <a:rPr lang="en-US" sz="2800" dirty="0">
                <a:ea typeface="ＭＳ Ｐゴシック" pitchFamily="34" charset="-128"/>
              </a:rPr>
              <a:t>medical records and individual medical </a:t>
            </a:r>
            <a:r>
              <a:rPr lang="en-US" sz="2800" dirty="0" smtClean="0">
                <a:ea typeface="ＭＳ Ｐゴシック" pitchFamily="34" charset="-128"/>
              </a:rPr>
              <a:t>information</a:t>
            </a:r>
            <a:r>
              <a:rPr lang="en-US" sz="2800" dirty="0">
                <a:ea typeface="ＭＳ Ｐゴシック" pitchFamily="34" charset="-128"/>
              </a:rPr>
              <a:t> </a:t>
            </a:r>
            <a:r>
              <a:rPr lang="en-US" sz="2800" dirty="0" smtClean="0">
                <a:ea typeface="ＭＳ Ｐゴシック" pitchFamily="34" charset="-128"/>
              </a:rPr>
              <a:t>were implemented.</a:t>
            </a:r>
          </a:p>
          <a:p>
            <a:pPr lvl="1"/>
            <a:r>
              <a:rPr lang="en-US" dirty="0" smtClean="0">
                <a:ea typeface="ＭＳ Ｐゴシック" pitchFamily="34" charset="-128"/>
              </a:rPr>
              <a:t>Patients seeking </a:t>
            </a:r>
            <a:r>
              <a:rPr lang="en-US" dirty="0">
                <a:ea typeface="ＭＳ Ｐゴシック" pitchFamily="34" charset="-128"/>
              </a:rPr>
              <a:t>treatment </a:t>
            </a:r>
            <a:r>
              <a:rPr lang="en-US" dirty="0" smtClean="0">
                <a:ea typeface="ＭＳ Ｐゴシック" pitchFamily="34" charset="-128"/>
              </a:rPr>
              <a:t>now </a:t>
            </a:r>
            <a:r>
              <a:rPr lang="en-US" dirty="0">
                <a:ea typeface="ＭＳ Ｐゴシック" pitchFamily="34" charset="-128"/>
              </a:rPr>
              <a:t>sign forms at every health care </a:t>
            </a:r>
            <a:r>
              <a:rPr lang="en-US" dirty="0" smtClean="0">
                <a:ea typeface="ＭＳ Ｐゴシック" pitchFamily="34" charset="-128"/>
              </a:rPr>
              <a:t>facility indicating </a:t>
            </a:r>
            <a:r>
              <a:rPr lang="en-US" dirty="0">
                <a:ea typeface="ＭＳ Ｐゴシック" pitchFamily="34" charset="-128"/>
              </a:rPr>
              <a:t>they </a:t>
            </a:r>
            <a:r>
              <a:rPr lang="en-US" dirty="0" smtClean="0">
                <a:ea typeface="ＭＳ Ｐゴシック" pitchFamily="34" charset="-128"/>
              </a:rPr>
              <a:t>have read </a:t>
            </a:r>
            <a:r>
              <a:rPr lang="en-US" dirty="0">
                <a:ea typeface="ＭＳ Ｐゴシック" pitchFamily="34" charset="-128"/>
              </a:rPr>
              <a:t>about the </a:t>
            </a:r>
            <a:r>
              <a:rPr lang="en-US" dirty="0" smtClean="0">
                <a:ea typeface="ＭＳ Ｐゴシック" pitchFamily="34" charset="-128"/>
              </a:rPr>
              <a:t>confidentiality </a:t>
            </a:r>
            <a:r>
              <a:rPr lang="en-US" dirty="0">
                <a:ea typeface="ＭＳ Ｐゴシック" pitchFamily="34" charset="-128"/>
              </a:rPr>
              <a:t>practices.  </a:t>
            </a:r>
            <a:r>
              <a:rPr lang="en-US" dirty="0" smtClean="0">
                <a:ea typeface="ＭＳ Ｐゴシック" pitchFamily="34" charset="-128"/>
              </a:rPr>
              <a:t>(Started 2003)</a:t>
            </a:r>
            <a:endParaRPr lang="en-US" dirty="0">
              <a:ea typeface="ＭＳ Ｐゴシック" pitchFamily="34" charset="-128"/>
            </a:endParaRPr>
          </a:p>
          <a:p>
            <a:r>
              <a:rPr lang="en-US" sz="2800" dirty="0" smtClean="0">
                <a:ea typeface="ＭＳ Ｐゴシック" pitchFamily="34" charset="-128"/>
              </a:rPr>
              <a:t>HIPAA </a:t>
            </a:r>
            <a:r>
              <a:rPr lang="en-US" sz="2800" dirty="0" smtClean="0">
                <a:ea typeface="ＭＳ Ｐゴシック" pitchFamily="34" charset="-128"/>
              </a:rPr>
              <a:t>helps </a:t>
            </a:r>
            <a:r>
              <a:rPr lang="en-US" sz="2800" dirty="0" smtClean="0">
                <a:ea typeface="ＭＳ Ｐゴシック" pitchFamily="34" charset="-128"/>
              </a:rPr>
              <a:t>protect </a:t>
            </a:r>
            <a:r>
              <a:rPr lang="en-US" sz="2800" dirty="0">
                <a:ea typeface="ＭＳ Ｐゴシック" pitchFamily="34" charset="-128"/>
              </a:rPr>
              <a:t>the use of medical information that can be traced back to an </a:t>
            </a:r>
            <a:r>
              <a:rPr lang="en-US" sz="2800" dirty="0" smtClean="0">
                <a:ea typeface="ＭＳ Ｐゴシック" pitchFamily="34" charset="-128"/>
              </a:rPr>
              <a:t>individual.</a:t>
            </a:r>
            <a:endParaRPr lang="en-US" sz="2800" dirty="0">
              <a:ea typeface="ＭＳ Ｐゴシック" pitchFamily="34" charset="-128"/>
            </a:endParaRPr>
          </a:p>
          <a:p>
            <a:r>
              <a:rPr lang="en-US" sz="2800" dirty="0" smtClean="0">
                <a:ea typeface="ＭＳ Ｐゴシック" pitchFamily="34" charset="-128"/>
              </a:rPr>
              <a:t>HIPAA allows </a:t>
            </a:r>
            <a:r>
              <a:rPr lang="en-US" sz="2800" dirty="0">
                <a:ea typeface="ＭＳ Ｐゴシック" pitchFamily="34" charset="-128"/>
              </a:rPr>
              <a:t>patients easier access to their personal medical records while limiting access to </a:t>
            </a:r>
            <a:r>
              <a:rPr lang="en-US" sz="2800" dirty="0" smtClean="0">
                <a:ea typeface="ＭＳ Ｐゴシック" pitchFamily="34" charset="-128"/>
              </a:rPr>
              <a:t>records </a:t>
            </a:r>
            <a:r>
              <a:rPr lang="en-US" sz="2800" dirty="0">
                <a:ea typeface="ＭＳ Ｐゴシック" pitchFamily="34" charset="-128"/>
              </a:rPr>
              <a:t>by other institutions.  </a:t>
            </a:r>
          </a:p>
          <a:p>
            <a:endParaRPr lang="en-US" dirty="0"/>
          </a:p>
        </p:txBody>
      </p:sp>
    </p:spTree>
    <p:extLst>
      <p:ext uri="{BB962C8B-B14F-4D97-AF65-F5344CB8AC3E}">
        <p14:creationId xmlns:p14="http://schemas.microsoft.com/office/powerpoint/2010/main" val="260994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HIPAA affects health care workers</a:t>
            </a:r>
            <a:endParaRPr lang="en-US" dirty="0"/>
          </a:p>
        </p:txBody>
      </p:sp>
      <p:sp>
        <p:nvSpPr>
          <p:cNvPr id="3" name="Content Placeholder 2"/>
          <p:cNvSpPr>
            <a:spLocks noGrp="1"/>
          </p:cNvSpPr>
          <p:nvPr>
            <p:ph idx="1"/>
          </p:nvPr>
        </p:nvSpPr>
        <p:spPr/>
        <p:txBody>
          <a:bodyPr>
            <a:noAutofit/>
          </a:bodyPr>
          <a:lstStyle/>
          <a:p>
            <a:r>
              <a:rPr lang="en-US" sz="3600" dirty="0">
                <a:ea typeface="ＭＳ Ｐゴシック" pitchFamily="34" charset="-128"/>
              </a:rPr>
              <a:t>Confidential information is privileged communication which should only be given out on a need-to-know </a:t>
            </a:r>
            <a:r>
              <a:rPr lang="en-US" sz="3600" dirty="0" smtClean="0">
                <a:ea typeface="ＭＳ Ｐゴシック" pitchFamily="34" charset="-128"/>
              </a:rPr>
              <a:t>basis</a:t>
            </a:r>
            <a:r>
              <a:rPr lang="en-US" sz="3600" dirty="0">
                <a:ea typeface="ＭＳ Ｐゴシック" pitchFamily="34" charset="-128"/>
              </a:rPr>
              <a:t> </a:t>
            </a:r>
            <a:r>
              <a:rPr lang="en-US" sz="3600" dirty="0" smtClean="0">
                <a:ea typeface="ＭＳ Ｐゴシック" pitchFamily="34" charset="-128"/>
              </a:rPr>
              <a:t>and </a:t>
            </a:r>
            <a:r>
              <a:rPr lang="en-US" sz="3600" b="1" dirty="0" smtClean="0">
                <a:ea typeface="ＭＳ Ｐゴシック" pitchFamily="34" charset="-128"/>
              </a:rPr>
              <a:t>ONLY </a:t>
            </a:r>
            <a:r>
              <a:rPr lang="en-US" sz="3600" dirty="0" smtClean="0">
                <a:ea typeface="ＭＳ Ｐゴシック" pitchFamily="34" charset="-128"/>
              </a:rPr>
              <a:t>be </a:t>
            </a:r>
            <a:r>
              <a:rPr lang="en-US" sz="3600" dirty="0">
                <a:ea typeface="ＭＳ Ｐゴシック" pitchFamily="34" charset="-128"/>
              </a:rPr>
              <a:t>shared with those who are involved in the direct care of the individual patient.  </a:t>
            </a:r>
          </a:p>
          <a:p>
            <a:endParaRPr lang="en-US" sz="3600" dirty="0"/>
          </a:p>
        </p:txBody>
      </p:sp>
    </p:spTree>
    <p:extLst>
      <p:ext uri="{BB962C8B-B14F-4D97-AF65-F5344CB8AC3E}">
        <p14:creationId xmlns:p14="http://schemas.microsoft.com/office/powerpoint/2010/main" val="33413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HIPAA affects health care workers</a:t>
            </a:r>
            <a:endParaRPr lang="en-US" dirty="0"/>
          </a:p>
        </p:txBody>
      </p:sp>
      <p:sp>
        <p:nvSpPr>
          <p:cNvPr id="3" name="Content Placeholder 2"/>
          <p:cNvSpPr>
            <a:spLocks noGrp="1"/>
          </p:cNvSpPr>
          <p:nvPr>
            <p:ph idx="1"/>
          </p:nvPr>
        </p:nvSpPr>
        <p:spPr>
          <a:xfrm>
            <a:off x="457200" y="1752600"/>
            <a:ext cx="8229600" cy="4802188"/>
          </a:xfrm>
        </p:spPr>
        <p:txBody>
          <a:bodyPr/>
          <a:lstStyle/>
          <a:p>
            <a:pPr>
              <a:lnSpc>
                <a:spcPct val="90000"/>
              </a:lnSpc>
            </a:pPr>
            <a:r>
              <a:rPr lang="en-US" sz="2800" dirty="0">
                <a:ea typeface="ＭＳ Ｐゴシック" pitchFamily="34" charset="-128"/>
              </a:rPr>
              <a:t>It is important to avoid elevator or cafeteria chatter where patient information may be heard by those not affiliated </a:t>
            </a:r>
            <a:r>
              <a:rPr lang="en-US" sz="2800" dirty="0" smtClean="0">
                <a:ea typeface="ＭＳ Ｐゴシック" pitchFamily="34" charset="-128"/>
              </a:rPr>
              <a:t>with direct </a:t>
            </a:r>
            <a:r>
              <a:rPr lang="en-US" sz="2800" dirty="0">
                <a:ea typeface="ＭＳ Ｐゴシック" pitchFamily="34" charset="-128"/>
              </a:rPr>
              <a:t>patient care.</a:t>
            </a:r>
          </a:p>
          <a:p>
            <a:pPr>
              <a:lnSpc>
                <a:spcPct val="90000"/>
              </a:lnSpc>
            </a:pPr>
            <a:r>
              <a:rPr lang="en-US" sz="2800" dirty="0" smtClean="0">
                <a:ea typeface="ＭＳ Ｐゴシック" pitchFamily="34" charset="-128"/>
              </a:rPr>
              <a:t>This includes </a:t>
            </a:r>
            <a:r>
              <a:rPr lang="en-US" sz="2800" dirty="0">
                <a:ea typeface="ＭＳ Ｐゴシック" pitchFamily="34" charset="-128"/>
              </a:rPr>
              <a:t>all medical information of every patient.  </a:t>
            </a:r>
          </a:p>
          <a:p>
            <a:pPr>
              <a:lnSpc>
                <a:spcPct val="90000"/>
              </a:lnSpc>
            </a:pPr>
            <a:r>
              <a:rPr lang="en-US" sz="2800" dirty="0">
                <a:ea typeface="ＭＳ Ｐゴシック" pitchFamily="34" charset="-128"/>
              </a:rPr>
              <a:t>Maintenance of confidentiality </a:t>
            </a:r>
            <a:endParaRPr lang="en-US" sz="2800" dirty="0" smtClean="0">
              <a:ea typeface="ＭＳ Ｐゴシック" pitchFamily="34" charset="-128"/>
            </a:endParaRPr>
          </a:p>
          <a:p>
            <a:pPr marL="114300" indent="0">
              <a:lnSpc>
                <a:spcPct val="90000"/>
              </a:lnSpc>
              <a:buNone/>
            </a:pPr>
            <a:r>
              <a:rPr lang="en-US" sz="2800" dirty="0" smtClean="0">
                <a:ea typeface="ＭＳ Ｐゴシック" pitchFamily="34" charset="-128"/>
              </a:rPr>
              <a:t>   helps </a:t>
            </a:r>
            <a:r>
              <a:rPr lang="en-US" sz="2800" dirty="0">
                <a:ea typeface="ＭＳ Ｐゴシック" pitchFamily="34" charset="-128"/>
              </a:rPr>
              <a:t>to promote trust between </a:t>
            </a:r>
            <a:endParaRPr lang="en-US" sz="2800" dirty="0" smtClean="0">
              <a:ea typeface="ＭＳ Ｐゴシック" pitchFamily="34" charset="-128"/>
            </a:endParaRPr>
          </a:p>
          <a:p>
            <a:pPr marL="114300" indent="0">
              <a:lnSpc>
                <a:spcPct val="90000"/>
              </a:lnSpc>
              <a:buNone/>
            </a:pPr>
            <a:r>
              <a:rPr lang="en-US" sz="2800" dirty="0">
                <a:ea typeface="ＭＳ Ｐゴシック" pitchFamily="34" charset="-128"/>
              </a:rPr>
              <a:t> </a:t>
            </a:r>
            <a:r>
              <a:rPr lang="en-US" sz="2800" dirty="0" smtClean="0">
                <a:ea typeface="ＭＳ Ｐゴシック" pitchFamily="34" charset="-128"/>
              </a:rPr>
              <a:t>  the patient </a:t>
            </a:r>
            <a:r>
              <a:rPr lang="en-US" sz="2800" dirty="0">
                <a:ea typeface="ＭＳ Ｐゴシック" pitchFamily="34" charset="-128"/>
              </a:rPr>
              <a:t>and the health care </a:t>
            </a:r>
            <a:endParaRPr lang="en-US" sz="2800" dirty="0" smtClean="0">
              <a:ea typeface="ＭＳ Ｐゴシック" pitchFamily="34" charset="-128"/>
            </a:endParaRPr>
          </a:p>
          <a:p>
            <a:pPr marL="114300" indent="0">
              <a:lnSpc>
                <a:spcPct val="90000"/>
              </a:lnSpc>
              <a:buNone/>
            </a:pPr>
            <a:r>
              <a:rPr lang="en-US" sz="2800" dirty="0">
                <a:ea typeface="ＭＳ Ｐゴシック" pitchFamily="34" charset="-128"/>
              </a:rPr>
              <a:t> </a:t>
            </a:r>
            <a:r>
              <a:rPr lang="en-US" sz="2800" dirty="0" smtClean="0">
                <a:ea typeface="ＭＳ Ｐゴシック" pitchFamily="34" charset="-128"/>
              </a:rPr>
              <a:t>  community</a:t>
            </a:r>
            <a:r>
              <a:rPr lang="en-US" sz="2800" dirty="0">
                <a:ea typeface="ＭＳ Ｐゴシック" pitchFamily="34" charset="-128"/>
              </a:rPr>
              <a:t>.  </a:t>
            </a:r>
          </a:p>
          <a:p>
            <a:endParaRPr lang="en-US" dirty="0"/>
          </a:p>
        </p:txBody>
      </p:sp>
      <p:pic>
        <p:nvPicPr>
          <p:cNvPr id="1026" name="Picture 2" descr="Original artist's sketch for HIPAA pos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3840162"/>
            <a:ext cx="19050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6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law</a:t>
            </a:r>
            <a:endParaRPr lang="en-US" dirty="0"/>
          </a:p>
        </p:txBody>
      </p:sp>
      <p:sp>
        <p:nvSpPr>
          <p:cNvPr id="3" name="Content Placeholder 2"/>
          <p:cNvSpPr>
            <a:spLocks noGrp="1"/>
          </p:cNvSpPr>
          <p:nvPr>
            <p:ph idx="1"/>
          </p:nvPr>
        </p:nvSpPr>
        <p:spPr>
          <a:xfrm>
            <a:off x="426128" y="1634905"/>
            <a:ext cx="7903060" cy="4373563"/>
          </a:xfrm>
        </p:spPr>
        <p:txBody>
          <a:bodyPr>
            <a:normAutofit fontScale="85000" lnSpcReduction="20000"/>
          </a:bodyPr>
          <a:lstStyle/>
          <a:p>
            <a:pPr>
              <a:lnSpc>
                <a:spcPct val="90000"/>
              </a:lnSpc>
            </a:pPr>
            <a:r>
              <a:rPr lang="en-US" sz="4000" dirty="0" smtClean="0">
                <a:latin typeface="Calibri" charset="0"/>
              </a:rPr>
              <a:t>Medical law is the branch of law which concerns the rights and responsibilities of medical professionals and the rights of the patient.</a:t>
            </a:r>
          </a:p>
          <a:p>
            <a:pPr lvl="1">
              <a:lnSpc>
                <a:spcPct val="90000"/>
              </a:lnSpc>
            </a:pPr>
            <a:r>
              <a:rPr lang="en-US" sz="3600" dirty="0" smtClean="0">
                <a:latin typeface="Calibri" charset="0"/>
              </a:rPr>
              <a:t>Minimum standard of conduct</a:t>
            </a:r>
            <a:endParaRPr lang="en-US" sz="3600" dirty="0">
              <a:latin typeface="Calibri" charset="0"/>
            </a:endParaRPr>
          </a:p>
          <a:p>
            <a:pPr>
              <a:lnSpc>
                <a:spcPct val="90000"/>
              </a:lnSpc>
            </a:pPr>
            <a:r>
              <a:rPr lang="en-US" sz="4000" dirty="0" smtClean="0">
                <a:latin typeface="Calibri" charset="0"/>
              </a:rPr>
              <a:t>The main branches of medical law are the law on confidentiality, negligence, and torts in relation to medical treatment (medical malpractice),and criminal         law in the field of medical practice         and treatment.</a:t>
            </a:r>
            <a:endParaRPr lang="en-US" sz="4000" dirty="0">
              <a:latin typeface="Calibri" charset="0"/>
            </a:endParaRPr>
          </a:p>
          <a:p>
            <a:endParaRPr lang="en-US" dirty="0"/>
          </a:p>
        </p:txBody>
      </p:sp>
      <p:pic>
        <p:nvPicPr>
          <p:cNvPr id="3074" name="Picture 2" descr="http://www.studydiscussions.com/wp-content/uploads/2009/06/medical-law.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818319" y="4517677"/>
            <a:ext cx="2108397" cy="234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21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a:xfrm>
            <a:off x="457200" y="1714500"/>
            <a:ext cx="8229600" cy="5143500"/>
          </a:xfrm>
        </p:spPr>
        <p:txBody>
          <a:bodyPr>
            <a:normAutofit/>
          </a:bodyPr>
          <a:lstStyle/>
          <a:p>
            <a:r>
              <a:rPr lang="en-US" dirty="0" smtClean="0">
                <a:ea typeface="ＭＳ Ｐゴシック" pitchFamily="34" charset="-128"/>
              </a:rPr>
              <a:t>There is certain health care information that can be publically disclosed.</a:t>
            </a:r>
            <a:endParaRPr lang="en-US" dirty="0">
              <a:ea typeface="ＭＳ Ｐゴシック" pitchFamily="34" charset="-128"/>
            </a:endParaRPr>
          </a:p>
          <a:p>
            <a:r>
              <a:rPr lang="en-US" dirty="0">
                <a:ea typeface="ＭＳ Ｐゴシック" pitchFamily="34" charset="-128"/>
              </a:rPr>
              <a:t>Some incidents need to be reported to the county and state health departments including</a:t>
            </a:r>
          </a:p>
          <a:p>
            <a:pPr lvl="1"/>
            <a:r>
              <a:rPr lang="en-US" dirty="0">
                <a:ea typeface="ＭＳ Ｐゴシック" pitchFamily="34" charset="-128"/>
              </a:rPr>
              <a:t>Births</a:t>
            </a:r>
          </a:p>
          <a:p>
            <a:pPr lvl="1"/>
            <a:r>
              <a:rPr lang="en-US" dirty="0">
                <a:ea typeface="ＭＳ Ｐゴシック" pitchFamily="34" charset="-128"/>
              </a:rPr>
              <a:t>Deaths</a:t>
            </a:r>
          </a:p>
          <a:p>
            <a:pPr lvl="1"/>
            <a:r>
              <a:rPr lang="en-US" dirty="0">
                <a:ea typeface="ＭＳ Ｐゴシック" pitchFamily="34" charset="-128"/>
              </a:rPr>
              <a:t>Cancers</a:t>
            </a:r>
          </a:p>
          <a:p>
            <a:pPr lvl="1"/>
            <a:r>
              <a:rPr lang="en-US" dirty="0">
                <a:ea typeface="ＭＳ Ｐゴシック" pitchFamily="34" charset="-128"/>
              </a:rPr>
              <a:t>Traffic accidents involving the use of drugs or alcohol</a:t>
            </a:r>
          </a:p>
          <a:p>
            <a:pPr lvl="1"/>
            <a:r>
              <a:rPr lang="en-US" dirty="0">
                <a:ea typeface="ＭＳ Ｐゴシック" pitchFamily="34" charset="-128"/>
              </a:rPr>
              <a:t>Communicable diseases </a:t>
            </a:r>
            <a:endParaRPr lang="en-US" dirty="0" smtClean="0">
              <a:ea typeface="ＭＳ Ｐゴシック" pitchFamily="34" charset="-128"/>
            </a:endParaRPr>
          </a:p>
          <a:p>
            <a:pPr marL="685800" lvl="2" indent="0">
              <a:buNone/>
            </a:pPr>
            <a:r>
              <a:rPr lang="en-US" sz="2000" dirty="0" smtClean="0">
                <a:ea typeface="ＭＳ Ｐゴシック" pitchFamily="34" charset="-128"/>
              </a:rPr>
              <a:t>-AIDS					-Tuberculosis</a:t>
            </a:r>
          </a:p>
          <a:p>
            <a:pPr marL="685800" lvl="2" indent="0">
              <a:buNone/>
            </a:pPr>
            <a:r>
              <a:rPr lang="en-US" sz="2000" dirty="0" smtClean="0">
                <a:ea typeface="ＭＳ Ｐゴシック" pitchFamily="34" charset="-128"/>
              </a:rPr>
              <a:t>-Hepatitis					-West Nile Virus</a:t>
            </a:r>
          </a:p>
          <a:p>
            <a:pPr marL="685800" lvl="2" indent="0">
              <a:buNone/>
            </a:pPr>
            <a:r>
              <a:rPr lang="en-US" sz="2000" dirty="0" smtClean="0">
                <a:ea typeface="ＭＳ Ｐゴシック" pitchFamily="34" charset="-128"/>
              </a:rPr>
              <a:t>-Sexually Transmitted Diseases		-SARS</a:t>
            </a:r>
            <a:r>
              <a:rPr lang="en-US" sz="2000" dirty="0">
                <a:ea typeface="ＭＳ Ｐゴシック" pitchFamily="34" charset="-128"/>
              </a:rPr>
              <a:t>	</a:t>
            </a:r>
          </a:p>
          <a:p>
            <a:pPr lvl="2" indent="0">
              <a:buNone/>
            </a:pPr>
            <a:endParaRPr lang="en-US" sz="2000" dirty="0">
              <a:ea typeface="ＭＳ Ｐゴシック" pitchFamily="34" charset="-128"/>
            </a:endParaRPr>
          </a:p>
          <a:p>
            <a:endParaRPr lang="en-US" dirty="0"/>
          </a:p>
        </p:txBody>
      </p:sp>
    </p:spTree>
    <p:extLst>
      <p:ext uri="{BB962C8B-B14F-4D97-AF65-F5344CB8AC3E}">
        <p14:creationId xmlns:p14="http://schemas.microsoft.com/office/powerpoint/2010/main" val="4086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ethics</a:t>
            </a:r>
            <a:endParaRPr lang="en-US" dirty="0"/>
          </a:p>
        </p:txBody>
      </p:sp>
      <p:sp>
        <p:nvSpPr>
          <p:cNvPr id="3" name="Content Placeholder 2"/>
          <p:cNvSpPr>
            <a:spLocks noGrp="1"/>
          </p:cNvSpPr>
          <p:nvPr>
            <p:ph idx="1"/>
          </p:nvPr>
        </p:nvSpPr>
        <p:spPr/>
        <p:txBody>
          <a:bodyPr/>
          <a:lstStyle/>
          <a:p>
            <a:r>
              <a:rPr lang="en-US" sz="3600" dirty="0" smtClean="0">
                <a:latin typeface="Calibri" charset="0"/>
              </a:rPr>
              <a:t>Ethics?</a:t>
            </a:r>
          </a:p>
          <a:p>
            <a:r>
              <a:rPr lang="en-US" sz="3600" dirty="0" smtClean="0">
                <a:latin typeface="Calibri" charset="0"/>
              </a:rPr>
              <a:t>Beliefs of what is morally right or wrong</a:t>
            </a:r>
          </a:p>
          <a:p>
            <a:r>
              <a:rPr lang="en-US" sz="3600" dirty="0" smtClean="0">
                <a:latin typeface="Calibri" charset="0"/>
              </a:rPr>
              <a:t>Standards of proper behavior </a:t>
            </a:r>
          </a:p>
          <a:p>
            <a:endParaRPr lang="en-US" sz="3600" dirty="0">
              <a:latin typeface="Calibri" charset="0"/>
            </a:endParaRPr>
          </a:p>
          <a:p>
            <a:endParaRPr lang="en-US" dirty="0"/>
          </a:p>
        </p:txBody>
      </p:sp>
      <p:pic>
        <p:nvPicPr>
          <p:cNvPr id="4098" name="Picture 2" descr="http://images.betterworldbooks.com/013/Medical-Law-and-Ethics-Fremgen-Bonnie-F-9780132559225.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0136" t="29833" r="4800"/>
          <a:stretch/>
        </p:blipFill>
        <p:spPr bwMode="auto">
          <a:xfrm rot="2220000">
            <a:off x="6849083" y="4368796"/>
            <a:ext cx="1657351" cy="267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42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ethics</a:t>
            </a:r>
            <a:endParaRPr lang="en-US" dirty="0"/>
          </a:p>
        </p:txBody>
      </p:sp>
      <p:sp>
        <p:nvSpPr>
          <p:cNvPr id="3" name="Content Placeholder 2"/>
          <p:cNvSpPr>
            <a:spLocks noGrp="1"/>
          </p:cNvSpPr>
          <p:nvPr>
            <p:ph idx="1"/>
          </p:nvPr>
        </p:nvSpPr>
        <p:spPr/>
        <p:txBody>
          <a:bodyPr/>
          <a:lstStyle/>
          <a:p>
            <a:r>
              <a:rPr lang="en-US" sz="3600" dirty="0" smtClean="0">
                <a:latin typeface="Calibri" charset="0"/>
              </a:rPr>
              <a:t>Medical ethics is a field of applied ethics that applies to the field of medicine and health care.</a:t>
            </a:r>
          </a:p>
          <a:p>
            <a:r>
              <a:rPr lang="en-US" sz="3600" dirty="0" smtClean="0">
                <a:latin typeface="Calibri" charset="0"/>
              </a:rPr>
              <a:t>Concern about medical ethics goes back to Hippocrates.</a:t>
            </a:r>
          </a:p>
          <a:p>
            <a:pPr lvl="1"/>
            <a:r>
              <a:rPr lang="en-US" sz="3200" dirty="0" smtClean="0">
                <a:latin typeface="Calibri" charset="0"/>
              </a:rPr>
              <a:t>Hippocratic oath</a:t>
            </a:r>
            <a:endParaRPr lang="en-US" sz="3200" dirty="0">
              <a:latin typeface="Calibri" charset="0"/>
            </a:endParaRPr>
          </a:p>
          <a:p>
            <a:endParaRPr lang="en-US" dirty="0"/>
          </a:p>
        </p:txBody>
      </p:sp>
      <p:pic>
        <p:nvPicPr>
          <p:cNvPr id="4098" name="Picture 2" descr="http://images.betterworldbooks.com/013/Medical-Law-and-Ethics-Fremgen-Bonnie-F-9780132559225.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0136" t="29833" r="4800"/>
          <a:stretch/>
        </p:blipFill>
        <p:spPr bwMode="auto">
          <a:xfrm rot="2220000">
            <a:off x="6849083" y="4368796"/>
            <a:ext cx="1657351" cy="267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6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practice</a:t>
            </a:r>
            <a:endParaRPr lang="en-US" dirty="0"/>
          </a:p>
        </p:txBody>
      </p:sp>
      <p:sp>
        <p:nvSpPr>
          <p:cNvPr id="3" name="Content Placeholder 2"/>
          <p:cNvSpPr>
            <a:spLocks noGrp="1"/>
          </p:cNvSpPr>
          <p:nvPr>
            <p:ph idx="1"/>
          </p:nvPr>
        </p:nvSpPr>
        <p:spPr/>
        <p:txBody>
          <a:bodyPr>
            <a:normAutofit/>
          </a:bodyPr>
          <a:lstStyle/>
          <a:p>
            <a:r>
              <a:rPr lang="en-US" sz="3600" dirty="0" smtClean="0">
                <a:latin typeface="Calibri" charset="0"/>
              </a:rPr>
              <a:t> </a:t>
            </a:r>
            <a:r>
              <a:rPr lang="en-US" sz="2800" dirty="0" smtClean="0">
                <a:latin typeface="Calibri" charset="0"/>
              </a:rPr>
              <a:t>Scope of practice is used for health care professions that defines the procedures, actions, and processes that are permitted for the licensed individual.</a:t>
            </a:r>
          </a:p>
          <a:p>
            <a:r>
              <a:rPr lang="en-US" sz="2800" dirty="0" smtClean="0">
                <a:latin typeface="Calibri" charset="0"/>
              </a:rPr>
              <a:t>The scope of practice is limited to that which the law allows for specific education and experience, and specific demonstrated competency.</a:t>
            </a:r>
            <a:endParaRPr lang="en-US" sz="2800" dirty="0">
              <a:latin typeface="Calibri" charset="0"/>
            </a:endParaRPr>
          </a:p>
          <a:p>
            <a:endParaRPr lang="en-US" sz="2800" dirty="0"/>
          </a:p>
        </p:txBody>
      </p:sp>
      <p:pic>
        <p:nvPicPr>
          <p:cNvPr id="5122" name="Picture 2" descr="http://www.woodyharrison.com/_shared/images/medical-malpractice-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63" y="4629558"/>
            <a:ext cx="5759450" cy="20704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748780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a:t>
            </a:r>
            <a:endParaRPr lang="en-US" dirty="0"/>
          </a:p>
        </p:txBody>
      </p:sp>
      <p:sp>
        <p:nvSpPr>
          <p:cNvPr id="3" name="Content Placeholder 2"/>
          <p:cNvSpPr>
            <a:spLocks noGrp="1"/>
          </p:cNvSpPr>
          <p:nvPr>
            <p:ph idx="1"/>
          </p:nvPr>
        </p:nvSpPr>
        <p:spPr/>
        <p:txBody>
          <a:bodyPr>
            <a:normAutofit/>
          </a:bodyPr>
          <a:lstStyle/>
          <a:p>
            <a:pPr lvl="1">
              <a:lnSpc>
                <a:spcPct val="90000"/>
              </a:lnSpc>
            </a:pPr>
            <a:r>
              <a:rPr lang="en-US" sz="3400" dirty="0" smtClean="0">
                <a:ea typeface="ＭＳ Ｐゴシック" pitchFamily="34" charset="-128"/>
              </a:rPr>
              <a:t>The </a:t>
            </a:r>
            <a:r>
              <a:rPr lang="en-US" sz="3400" dirty="0">
                <a:ea typeface="ＭＳ Ｐゴシック" pitchFamily="34" charset="-128"/>
              </a:rPr>
              <a:t>actual physical harm or unwarranted touching of another person. </a:t>
            </a:r>
            <a:endParaRPr lang="en-US" sz="3400" dirty="0" smtClean="0">
              <a:ea typeface="ＭＳ Ｐゴシック" pitchFamily="34" charset="-128"/>
            </a:endParaRPr>
          </a:p>
          <a:p>
            <a:pPr lvl="1">
              <a:lnSpc>
                <a:spcPct val="90000"/>
              </a:lnSpc>
            </a:pPr>
            <a:r>
              <a:rPr lang="en-US" sz="3400" dirty="0" smtClean="0">
                <a:ea typeface="ＭＳ Ｐゴシック" pitchFamily="34" charset="-128"/>
              </a:rPr>
              <a:t>If </a:t>
            </a:r>
            <a:r>
              <a:rPr lang="en-US" sz="3400" dirty="0">
                <a:ea typeface="ＭＳ Ｐゴシック" pitchFamily="34" charset="-128"/>
              </a:rPr>
              <a:t>a medical procedure is done on a patient without getting permission, it may be considered battery.</a:t>
            </a:r>
          </a:p>
          <a:p>
            <a:endParaRPr lang="en-US" dirty="0"/>
          </a:p>
        </p:txBody>
      </p:sp>
      <p:pic>
        <p:nvPicPr>
          <p:cNvPr id="6146" name="Picture 2" descr="http://www.debtcollection.org/images/medical-symbo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1132" y="4643438"/>
            <a:ext cx="1934827" cy="221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3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privacy</a:t>
            </a:r>
            <a:endParaRPr lang="en-US" dirty="0"/>
          </a:p>
        </p:txBody>
      </p:sp>
      <p:sp>
        <p:nvSpPr>
          <p:cNvPr id="3" name="Content Placeholder 2"/>
          <p:cNvSpPr>
            <a:spLocks noGrp="1"/>
          </p:cNvSpPr>
          <p:nvPr>
            <p:ph idx="1"/>
          </p:nvPr>
        </p:nvSpPr>
        <p:spPr/>
        <p:txBody>
          <a:bodyPr/>
          <a:lstStyle/>
          <a:p>
            <a:r>
              <a:rPr lang="en-US" sz="3600" dirty="0" smtClean="0">
                <a:ea typeface="ＭＳ Ｐゴシック" pitchFamily="34" charset="-128"/>
              </a:rPr>
              <a:t>This is the right to be left alone and to not have your information become public.</a:t>
            </a:r>
          </a:p>
          <a:p>
            <a:r>
              <a:rPr lang="en-US" sz="3600" dirty="0" smtClean="0">
                <a:ea typeface="ＭＳ Ｐゴシック" pitchFamily="34" charset="-128"/>
              </a:rPr>
              <a:t>The Health Insurance Portability and Accountability Act of 1996 addresses the security and privacy of health data.</a:t>
            </a:r>
            <a:r>
              <a:rPr lang="en-US" altLang="ja-JP" sz="3600" dirty="0" smtClean="0">
                <a:ea typeface="ＭＳ Ｐゴシック" pitchFamily="34" charset="-128"/>
              </a:rPr>
              <a:t>  </a:t>
            </a:r>
            <a:endParaRPr lang="en-US" sz="3600" dirty="0">
              <a:ea typeface="ＭＳ Ｐゴシック" pitchFamily="34" charset="-128"/>
            </a:endParaRPr>
          </a:p>
          <a:p>
            <a:endParaRPr lang="en-US" dirty="0"/>
          </a:p>
        </p:txBody>
      </p:sp>
    </p:spTree>
    <p:extLst>
      <p:ext uri="{BB962C8B-B14F-4D97-AF65-F5344CB8AC3E}">
        <p14:creationId xmlns:p14="http://schemas.microsoft.com/office/powerpoint/2010/main" val="195166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Invasion of privacy</a:t>
            </a:r>
            <a:endParaRPr lang="en-US" dirty="0"/>
          </a:p>
        </p:txBody>
      </p:sp>
      <p:sp>
        <p:nvSpPr>
          <p:cNvPr id="3" name="Content Placeholder 2"/>
          <p:cNvSpPr>
            <a:spLocks noGrp="1"/>
          </p:cNvSpPr>
          <p:nvPr>
            <p:ph idx="1"/>
          </p:nvPr>
        </p:nvSpPr>
        <p:spPr/>
        <p:txBody>
          <a:bodyPr>
            <a:normAutofit fontScale="92500" lnSpcReduction="10000"/>
          </a:bodyPr>
          <a:lstStyle/>
          <a:p>
            <a:r>
              <a:rPr lang="en-US" sz="3600" b="1" dirty="0" smtClean="0">
                <a:ea typeface="ＭＳ Ｐゴシック" pitchFamily="34" charset="-128"/>
              </a:rPr>
              <a:t>Invasion of Privacy </a:t>
            </a:r>
            <a:r>
              <a:rPr lang="en-US" sz="3600" dirty="0" smtClean="0">
                <a:ea typeface="ＭＳ Ｐゴシック" pitchFamily="34" charset="-128"/>
              </a:rPr>
              <a:t>also </a:t>
            </a:r>
            <a:r>
              <a:rPr lang="en-US" sz="3600" dirty="0">
                <a:ea typeface="ＭＳ Ｐゴシック" pitchFamily="34" charset="-128"/>
              </a:rPr>
              <a:t>involves maintaining a person</a:t>
            </a:r>
            <a:r>
              <a:rPr lang="ja-JP" altLang="en-US" sz="3600" dirty="0">
                <a:ea typeface="ＭＳ Ｐゴシック" pitchFamily="34" charset="-128"/>
              </a:rPr>
              <a:t>’</a:t>
            </a:r>
            <a:r>
              <a:rPr lang="en-US" altLang="ja-JP" sz="3600" dirty="0">
                <a:ea typeface="ＭＳ Ｐゴシック" pitchFamily="34" charset="-128"/>
              </a:rPr>
              <a:t>s modesty during </a:t>
            </a:r>
            <a:r>
              <a:rPr lang="en-US" altLang="ja-JP" sz="3600" dirty="0" smtClean="0">
                <a:ea typeface="ＭＳ Ｐゴシック" pitchFamily="34" charset="-128"/>
              </a:rPr>
              <a:t> care</a:t>
            </a:r>
            <a:r>
              <a:rPr lang="en-US" altLang="ja-JP" sz="3600" dirty="0">
                <a:ea typeface="ＭＳ Ｐゴシック" pitchFamily="34" charset="-128"/>
              </a:rPr>
              <a:t>.  </a:t>
            </a:r>
          </a:p>
          <a:p>
            <a:r>
              <a:rPr lang="en-US" sz="3600" dirty="0" smtClean="0">
                <a:ea typeface="ＭＳ Ｐゴシック" pitchFamily="34" charset="-128"/>
              </a:rPr>
              <a:t>Hospital </a:t>
            </a:r>
            <a:r>
              <a:rPr lang="en-US" sz="3600" dirty="0">
                <a:ea typeface="ＭＳ Ｐゴシック" pitchFamily="34" charset="-128"/>
              </a:rPr>
              <a:t>gowns are usually open in the back which may unnecessarily expose the patient when they are walking or laying in bed. </a:t>
            </a:r>
            <a:endParaRPr lang="en-US" sz="3600" dirty="0" smtClean="0">
              <a:ea typeface="ＭＳ Ｐゴシック" pitchFamily="34" charset="-128"/>
            </a:endParaRPr>
          </a:p>
          <a:p>
            <a:r>
              <a:rPr lang="en-US" sz="3600" dirty="0" smtClean="0">
                <a:ea typeface="ＭＳ Ｐゴシック" pitchFamily="34" charset="-128"/>
              </a:rPr>
              <a:t>Care </a:t>
            </a:r>
            <a:r>
              <a:rPr lang="en-US" sz="3600" dirty="0">
                <a:ea typeface="ＭＳ Ｐゴシック" pitchFamily="34" charset="-128"/>
              </a:rPr>
              <a:t>must be taken to make </a:t>
            </a:r>
            <a:r>
              <a:rPr lang="en-US" sz="3600" dirty="0" smtClean="0">
                <a:ea typeface="ＭＳ Ｐゴシック" pitchFamily="34" charset="-128"/>
              </a:rPr>
              <a:t>sure </a:t>
            </a:r>
            <a:r>
              <a:rPr lang="en-US" sz="3600" dirty="0">
                <a:ea typeface="ＭＳ Ｐゴシック" pitchFamily="34" charset="-128"/>
              </a:rPr>
              <a:t>the patient is </a:t>
            </a:r>
            <a:r>
              <a:rPr lang="en-US" sz="3600" dirty="0" smtClean="0">
                <a:ea typeface="ＭＳ Ｐゴシック" pitchFamily="34" charset="-128"/>
              </a:rPr>
              <a:t>appropriately </a:t>
            </a:r>
            <a:r>
              <a:rPr lang="en-US" sz="3600" dirty="0">
                <a:ea typeface="ＭＳ Ｐゴシック" pitchFamily="34" charset="-128"/>
              </a:rPr>
              <a:t>covered.</a:t>
            </a:r>
          </a:p>
          <a:p>
            <a:endParaRPr lang="en-US" dirty="0"/>
          </a:p>
        </p:txBody>
      </p:sp>
    </p:spTree>
    <p:extLst>
      <p:ext uri="{BB962C8B-B14F-4D97-AF65-F5344CB8AC3E}">
        <p14:creationId xmlns:p14="http://schemas.microsoft.com/office/powerpoint/2010/main" val="254246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negligence</a:t>
            </a:r>
            <a:endParaRPr lang="en-US" dirty="0"/>
          </a:p>
        </p:txBody>
      </p:sp>
      <p:sp>
        <p:nvSpPr>
          <p:cNvPr id="3" name="Content Placeholder 2"/>
          <p:cNvSpPr>
            <a:spLocks noGrp="1"/>
          </p:cNvSpPr>
          <p:nvPr>
            <p:ph idx="1"/>
          </p:nvPr>
        </p:nvSpPr>
        <p:spPr/>
        <p:txBody>
          <a:bodyPr>
            <a:normAutofit fontScale="92500"/>
          </a:bodyPr>
          <a:lstStyle/>
          <a:p>
            <a:r>
              <a:rPr lang="en-US" sz="3200" dirty="0">
                <a:ea typeface="ＭＳ Ｐゴシック" pitchFamily="34" charset="-128"/>
              </a:rPr>
              <a:t>Negligence if the failure to do something that a prudent person would ordinarily </a:t>
            </a:r>
            <a:r>
              <a:rPr lang="en-US" sz="3200" dirty="0" smtClean="0">
                <a:ea typeface="ＭＳ Ｐゴシック" pitchFamily="34" charset="-128"/>
              </a:rPr>
              <a:t>do </a:t>
            </a:r>
            <a:r>
              <a:rPr lang="en-US" sz="3200" dirty="0">
                <a:ea typeface="ＭＳ Ｐゴシック" pitchFamily="34" charset="-128"/>
              </a:rPr>
              <a:t>OR not doing something you have been trained to do.  </a:t>
            </a:r>
          </a:p>
          <a:p>
            <a:r>
              <a:rPr lang="en-US" sz="3200" dirty="0">
                <a:ea typeface="ＭＳ Ｐゴシック" pitchFamily="34" charset="-128"/>
              </a:rPr>
              <a:t>Example: Giving the wrong </a:t>
            </a:r>
          </a:p>
          <a:p>
            <a:pPr lvl="1">
              <a:buNone/>
            </a:pPr>
            <a:r>
              <a:rPr lang="en-US" sz="3200" dirty="0">
                <a:ea typeface="ＭＳ Ｐゴシック" pitchFamily="34" charset="-128"/>
              </a:rPr>
              <a:t>medication to the wrong patient</a:t>
            </a:r>
          </a:p>
          <a:p>
            <a:pPr lvl="1">
              <a:buNone/>
            </a:pPr>
            <a:r>
              <a:rPr lang="en-US" sz="3200" dirty="0">
                <a:ea typeface="ＭＳ Ｐゴシック" pitchFamily="34" charset="-128"/>
              </a:rPr>
              <a:t>because the nurse did not check </a:t>
            </a:r>
          </a:p>
          <a:p>
            <a:pPr lvl="1">
              <a:buNone/>
            </a:pPr>
            <a:r>
              <a:rPr lang="en-US" sz="3200" dirty="0">
                <a:ea typeface="ＭＳ Ｐゴシック" pitchFamily="34" charset="-128"/>
              </a:rPr>
              <a:t>the patient</a:t>
            </a:r>
            <a:r>
              <a:rPr lang="ja-JP" altLang="en-US" sz="3200" dirty="0">
                <a:ea typeface="ＭＳ Ｐゴシック" pitchFamily="34" charset="-128"/>
              </a:rPr>
              <a:t>’</a:t>
            </a:r>
            <a:r>
              <a:rPr lang="en-US" altLang="ja-JP" sz="3200" dirty="0">
                <a:ea typeface="ＭＳ Ｐゴシック" pitchFamily="34" charset="-128"/>
              </a:rPr>
              <a:t>s wrist band</a:t>
            </a:r>
          </a:p>
          <a:p>
            <a:endParaRPr lang="en-US" dirty="0"/>
          </a:p>
        </p:txBody>
      </p:sp>
    </p:spTree>
    <p:extLst>
      <p:ext uri="{BB962C8B-B14F-4D97-AF65-F5344CB8AC3E}">
        <p14:creationId xmlns:p14="http://schemas.microsoft.com/office/powerpoint/2010/main" val="756943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195</TotalTime>
  <Words>759</Words>
  <Application>Microsoft Office PowerPoint</Application>
  <PresentationFormat>On-screen Show (4:3)</PresentationFormat>
  <Paragraphs>84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Apothecary</vt:lpstr>
      <vt:lpstr>Law and Ethics</vt:lpstr>
      <vt:lpstr>Medical law</vt:lpstr>
      <vt:lpstr>Medical ethics</vt:lpstr>
      <vt:lpstr>Medical ethics</vt:lpstr>
      <vt:lpstr>Scope of practice</vt:lpstr>
      <vt:lpstr>Battery</vt:lpstr>
      <vt:lpstr>Invasion of privacy</vt:lpstr>
      <vt:lpstr>Invasion of privacy</vt:lpstr>
      <vt:lpstr>negligence</vt:lpstr>
      <vt:lpstr>malpractice</vt:lpstr>
      <vt:lpstr>consent</vt:lpstr>
      <vt:lpstr>Expressed consent</vt:lpstr>
      <vt:lpstr>Implied consent</vt:lpstr>
      <vt:lpstr>Informed consent</vt:lpstr>
      <vt:lpstr>Impact laws of health care</vt:lpstr>
      <vt:lpstr>HIPaa</vt:lpstr>
      <vt:lpstr>How HIPAA affects patients</vt:lpstr>
      <vt:lpstr>How HIPAA affects health care workers</vt:lpstr>
      <vt:lpstr>How HIPAA affects health care workers</vt:lpstr>
      <vt:lpstr>HIPAA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and Ethics</dc:title>
  <dc:creator>EdTech_Air_02</dc:creator>
  <cp:lastModifiedBy>Windows User</cp:lastModifiedBy>
  <cp:revision>26</cp:revision>
  <dcterms:created xsi:type="dcterms:W3CDTF">2012-02-28T19:39:49Z</dcterms:created>
  <dcterms:modified xsi:type="dcterms:W3CDTF">2013-09-13T03:04:49Z</dcterms:modified>
</cp:coreProperties>
</file>